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80" r:id="rId3"/>
    <p:sldId id="264" r:id="rId4"/>
    <p:sldId id="282" r:id="rId5"/>
    <p:sldId id="283" r:id="rId6"/>
    <p:sldId id="285" r:id="rId7"/>
    <p:sldId id="281" r:id="rId8"/>
    <p:sldId id="284" r:id="rId9"/>
    <p:sldId id="268" r:id="rId10"/>
    <p:sldId id="286" r:id="rId11"/>
    <p:sldId id="287" r:id="rId12"/>
    <p:sldId id="278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8720" autoAdjust="0"/>
  </p:normalViewPr>
  <p:slideViewPr>
    <p:cSldViewPr>
      <p:cViewPr varScale="1">
        <p:scale>
          <a:sx n="53" d="100"/>
          <a:sy n="53" d="100"/>
        </p:scale>
        <p:origin x="-46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3BAA-BEBD-43BC-A7F8-DA4FCB5F5B9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2488-325C-42E5-9B07-CBD19A59E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Metabolic cues - glucose levels, </a:t>
            </a:r>
            <a:r>
              <a:rPr lang="en-US" dirty="0" err="1" smtClean="0">
                <a:ea typeface="ＭＳ Ｐゴシック" pitchFamily="34" charset="-128"/>
              </a:rPr>
              <a:t>leptin</a:t>
            </a:r>
            <a:r>
              <a:rPr lang="en-US" dirty="0" smtClean="0">
                <a:ea typeface="ＭＳ Ｐゴシック" pitchFamily="34" charset="-128"/>
              </a:rPr>
              <a:t> and ghrelin all affect activity of </a:t>
            </a:r>
            <a:r>
              <a:rPr lang="en-US" dirty="0" err="1" smtClean="0">
                <a:ea typeface="ＭＳ Ｐゴシック" pitchFamily="34" charset="-128"/>
              </a:rPr>
              <a:t>orexin</a:t>
            </a:r>
            <a:r>
              <a:rPr lang="en-US" dirty="0" smtClean="0">
                <a:ea typeface="ＭＳ Ｐゴシック" pitchFamily="34" charset="-128"/>
              </a:rPr>
              <a:t> neurons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Light/dark cycle - SCN encodes body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clock influences activity of </a:t>
            </a:r>
            <a:r>
              <a:rPr lang="en-US" altLang="ja-JP" dirty="0" err="1" smtClean="0">
                <a:ea typeface="ＭＳ Ｐゴシック" pitchFamily="34" charset="-128"/>
              </a:rPr>
              <a:t>orexin</a:t>
            </a:r>
            <a:r>
              <a:rPr lang="en-US" altLang="ja-JP" dirty="0" smtClean="0">
                <a:ea typeface="ＭＳ Ｐゴシック" pitchFamily="34" charset="-128"/>
              </a:rPr>
              <a:t> neurons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A27E3-38E6-4CAE-BC14-A6B2F30C20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8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Metabolic cues - glucose levels, </a:t>
            </a:r>
            <a:r>
              <a:rPr lang="en-US" dirty="0" err="1" smtClean="0">
                <a:ea typeface="ＭＳ Ｐゴシック" pitchFamily="34" charset="-128"/>
              </a:rPr>
              <a:t>leptin</a:t>
            </a:r>
            <a:r>
              <a:rPr lang="en-US" dirty="0" smtClean="0">
                <a:ea typeface="ＭＳ Ｐゴシック" pitchFamily="34" charset="-128"/>
              </a:rPr>
              <a:t> and ghrelin all affect activity of </a:t>
            </a:r>
            <a:r>
              <a:rPr lang="en-US" dirty="0" err="1" smtClean="0">
                <a:ea typeface="ＭＳ Ｐゴシック" pitchFamily="34" charset="-128"/>
              </a:rPr>
              <a:t>orexin</a:t>
            </a:r>
            <a:r>
              <a:rPr lang="en-US" dirty="0" smtClean="0">
                <a:ea typeface="ＭＳ Ｐゴシック" pitchFamily="34" charset="-128"/>
              </a:rPr>
              <a:t> neurons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Light/dark cycle - SCN encodes body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clock influences activity of </a:t>
            </a:r>
            <a:r>
              <a:rPr lang="en-US" altLang="ja-JP" dirty="0" err="1" smtClean="0">
                <a:ea typeface="ＭＳ Ｐゴシック" pitchFamily="34" charset="-128"/>
              </a:rPr>
              <a:t>orexin</a:t>
            </a:r>
            <a:r>
              <a:rPr lang="en-US" altLang="ja-JP" dirty="0" smtClean="0">
                <a:ea typeface="ＭＳ Ｐゴシック" pitchFamily="34" charset="-128"/>
              </a:rPr>
              <a:t> neurons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A27E3-38E6-4CAE-BC14-A6B2F30C20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8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D6CE51-9687-41C5-8289-809FD24280EB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D6CE51-9687-41C5-8289-809FD24280EB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D6CE51-9687-41C5-8289-809FD24280EB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ADB3-2238-403D-9537-C5841472054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C9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8ZXOfWUb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39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Neurological Disorders</a:t>
            </a:r>
            <a:br>
              <a:rPr lang="en-US" dirty="0" smtClean="0"/>
            </a:br>
            <a:r>
              <a:rPr lang="en-US" dirty="0" smtClean="0"/>
              <a:t>Lesson 4.5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4287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How do circuits regulate their output?</a:t>
            </a:r>
          </a:p>
        </p:txBody>
      </p:sp>
      <p:pic>
        <p:nvPicPr>
          <p:cNvPr id="8" name="Picture 2" descr="http://www.zjgsz.com/wp-content/uploads/2011/08/TrafficLights-NewsFeature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6" t="34286"/>
          <a:stretch/>
        </p:blipFill>
        <p:spPr bwMode="auto">
          <a:xfrm>
            <a:off x="1295400" y="2590801"/>
            <a:ext cx="1305989" cy="24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7" t="55286" r="5283"/>
          <a:stretch/>
        </p:blipFill>
        <p:spPr bwMode="auto">
          <a:xfrm>
            <a:off x="5834830" y="4362901"/>
            <a:ext cx="1829604" cy="20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3947" r="62816" b="57042"/>
          <a:stretch/>
        </p:blipFill>
        <p:spPr bwMode="auto">
          <a:xfrm>
            <a:off x="3733800" y="2390878"/>
            <a:ext cx="1612827" cy="180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5" r="4180" b="53082"/>
          <a:stretch/>
        </p:blipFill>
        <p:spPr bwMode="auto">
          <a:xfrm>
            <a:off x="3429000" y="4312059"/>
            <a:ext cx="2257956" cy="216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60096" r="59403" b="6201"/>
          <a:stretch/>
        </p:blipFill>
        <p:spPr bwMode="auto">
          <a:xfrm>
            <a:off x="5721682" y="2487181"/>
            <a:ext cx="1924988" cy="155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zjgsz.com/wp-content/uploads/2011/08/TrafficLights-NewsFeature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r="67787"/>
          <a:stretch/>
        </p:blipFill>
        <p:spPr bwMode="auto">
          <a:xfrm>
            <a:off x="2601389" y="2590800"/>
            <a:ext cx="1201511" cy="24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267200" y="4633680"/>
            <a:ext cx="0" cy="1081320"/>
          </a:xfrm>
          <a:prstGeom prst="straightConnector1">
            <a:avLst/>
          </a:prstGeom>
          <a:noFill/>
          <a:ln w="57150" cmpd="sng">
            <a:solidFill>
              <a:srgbClr val="80FF00"/>
            </a:solidFill>
            <a:round/>
            <a:headEnd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3524250" y="2446491"/>
            <a:ext cx="14859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Excitatory </a:t>
            </a:r>
            <a:r>
              <a:rPr lang="en-US" b="1" dirty="0" smtClean="0"/>
              <a:t>neuron (1)</a:t>
            </a:r>
            <a:endParaRPr lang="en-US" b="1" dirty="0"/>
          </a:p>
        </p:txBody>
      </p: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5753100" y="3195405"/>
            <a:ext cx="14097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Inhibitory </a:t>
            </a:r>
            <a:r>
              <a:rPr lang="en-US" b="1" dirty="0" smtClean="0"/>
              <a:t>neuron (1)</a:t>
            </a:r>
            <a:endParaRPr lang="en-US" b="1" dirty="0"/>
          </a:p>
        </p:txBody>
      </p:sp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3276600" y="3890730"/>
            <a:ext cx="19812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/>
              <a:t>Primary Neural Cell Body</a:t>
            </a:r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3276600" y="5791200"/>
            <a:ext cx="1981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Output </a:t>
            </a:r>
            <a:endParaRPr lang="en-US" b="1" dirty="0" smtClean="0"/>
          </a:p>
          <a:p>
            <a:pPr algn="ctr" eaLnBrk="1" hangingPunct="1"/>
            <a:r>
              <a:rPr lang="en-US" b="1" dirty="0" smtClean="0"/>
              <a:t>(</a:t>
            </a:r>
            <a:r>
              <a:rPr lang="en-US" b="1" dirty="0"/>
              <a:t>ON/OFF)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267200" y="3163887"/>
            <a:ext cx="0" cy="646113"/>
          </a:xfrm>
          <a:prstGeom prst="straightConnector1">
            <a:avLst/>
          </a:prstGeom>
          <a:noFill/>
          <a:ln w="57150" cmpd="sng">
            <a:solidFill>
              <a:srgbClr val="80FF00"/>
            </a:solidFill>
            <a:round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Elbow Connector 18"/>
          <p:cNvCxnSpPr>
            <a:cxnSpLocks noChangeShapeType="1"/>
          </p:cNvCxnSpPr>
          <p:nvPr/>
        </p:nvCxnSpPr>
        <p:spPr bwMode="auto">
          <a:xfrm rot="10800000" flipV="1">
            <a:off x="5410200" y="3947880"/>
            <a:ext cx="990600" cy="307975"/>
          </a:xfrm>
          <a:prstGeom prst="bentConnector3">
            <a:avLst>
              <a:gd name="adj1" fmla="val -2308"/>
            </a:avLst>
          </a:prstGeom>
          <a:noFill/>
          <a:ln w="57150" cmpd="sng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18"/>
          <p:cNvCxnSpPr>
            <a:cxnSpLocks noChangeShapeType="1"/>
          </p:cNvCxnSpPr>
          <p:nvPr/>
        </p:nvCxnSpPr>
        <p:spPr bwMode="auto">
          <a:xfrm>
            <a:off x="2286000" y="3947880"/>
            <a:ext cx="800100" cy="307975"/>
          </a:xfrm>
          <a:prstGeom prst="bentConnector3">
            <a:avLst>
              <a:gd name="adj1" fmla="val -3333"/>
            </a:avLst>
          </a:prstGeom>
          <a:noFill/>
          <a:ln w="57150" cmpd="sng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Elbow Connector 39"/>
          <p:cNvCxnSpPr>
            <a:cxnSpLocks noChangeShapeType="1"/>
          </p:cNvCxnSpPr>
          <p:nvPr/>
        </p:nvCxnSpPr>
        <p:spPr bwMode="auto">
          <a:xfrm flipV="1">
            <a:off x="4267200" y="3519255"/>
            <a:ext cx="2895600" cy="1535113"/>
          </a:xfrm>
          <a:prstGeom prst="bentConnector3">
            <a:avLst>
              <a:gd name="adj1" fmla="val 120526"/>
            </a:avLst>
          </a:prstGeom>
          <a:noFill/>
          <a:ln w="57150" cmpd="sng">
            <a:solidFill>
              <a:srgbClr val="80FF00"/>
            </a:solidFill>
            <a:miter lim="800000"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Elbow Connector 18454"/>
          <p:cNvCxnSpPr>
            <a:cxnSpLocks noChangeShapeType="1"/>
            <a:stCxn id="7184" idx="2"/>
          </p:cNvCxnSpPr>
          <p:nvPr/>
        </p:nvCxnSpPr>
        <p:spPr bwMode="auto">
          <a:xfrm rot="16200000" flipH="1">
            <a:off x="1028023" y="3055181"/>
            <a:ext cx="458555" cy="533400"/>
          </a:xfrm>
          <a:prstGeom prst="bentConnector2">
            <a:avLst/>
          </a:prstGeom>
          <a:noFill/>
          <a:ln w="57150">
            <a:solidFill>
              <a:srgbClr val="80FF00"/>
            </a:solidFill>
            <a:miter lim="800000"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1638300" y="3195405"/>
            <a:ext cx="14478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Inhibitory </a:t>
            </a:r>
            <a:r>
              <a:rPr lang="en-US" b="1" dirty="0" smtClean="0"/>
              <a:t>neuron (2)</a:t>
            </a:r>
            <a:endParaRPr lang="en-US" b="1" dirty="0"/>
          </a:p>
        </p:txBody>
      </p:sp>
      <p:sp>
        <p:nvSpPr>
          <p:cNvPr id="7182" name="TextBox 11"/>
          <p:cNvSpPr txBox="1">
            <a:spLocks noChangeArrowheads="1"/>
          </p:cNvSpPr>
          <p:nvPr/>
        </p:nvSpPr>
        <p:spPr bwMode="auto">
          <a:xfrm>
            <a:off x="3714750" y="1371600"/>
            <a:ext cx="11049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Input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267200" y="1761428"/>
            <a:ext cx="0" cy="590550"/>
          </a:xfrm>
          <a:prstGeom prst="straightConnector1">
            <a:avLst/>
          </a:prstGeom>
          <a:noFill/>
          <a:ln w="57150" cmpd="sng">
            <a:solidFill>
              <a:schemeClr val="tx1"/>
            </a:solidFill>
            <a:round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4" name="TextBox 11"/>
          <p:cNvSpPr txBox="1">
            <a:spLocks noChangeArrowheads="1"/>
          </p:cNvSpPr>
          <p:nvPr/>
        </p:nvSpPr>
        <p:spPr bwMode="auto">
          <a:xfrm>
            <a:off x="247650" y="2446491"/>
            <a:ext cx="14859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Excitatory </a:t>
            </a:r>
            <a:r>
              <a:rPr lang="en-US" b="1" dirty="0" smtClean="0"/>
              <a:t>neuron (2)</a:t>
            </a:r>
            <a:endParaRPr lang="en-US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086100" y="4101868"/>
            <a:ext cx="0" cy="2730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10200" y="4101868"/>
            <a:ext cx="0" cy="2730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65088" y="4343400"/>
            <a:ext cx="3459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What is this type of inhibition called?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Model 2</a:t>
            </a:r>
            <a:endParaRPr lang="en-US" dirty="0"/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457200" y="1371600"/>
            <a:ext cx="11049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Input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1009650" y="1761428"/>
            <a:ext cx="0" cy="590550"/>
          </a:xfrm>
          <a:prstGeom prst="straightConnector1">
            <a:avLst/>
          </a:prstGeom>
          <a:noFill/>
          <a:ln w="57150" cmpd="sng">
            <a:solidFill>
              <a:schemeClr val="tx1"/>
            </a:solidFill>
            <a:round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41383" y="5221507"/>
            <a:ext cx="358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Feed-forward </a:t>
            </a:r>
            <a:r>
              <a:rPr lang="en-US" sz="2400" b="1" dirty="0">
                <a:solidFill>
                  <a:srgbClr val="0000FF"/>
                </a:solidFill>
              </a:rPr>
              <a:t>inhibition</a:t>
            </a:r>
          </a:p>
        </p:txBody>
      </p:sp>
    </p:spTree>
    <p:extLst>
      <p:ext uri="{BB962C8B-B14F-4D97-AF65-F5344CB8AC3E}">
        <p14:creationId xmlns:p14="http://schemas.microsoft.com/office/powerpoint/2010/main" val="17718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267200" y="4633680"/>
            <a:ext cx="0" cy="1081320"/>
          </a:xfrm>
          <a:prstGeom prst="straightConnector1">
            <a:avLst/>
          </a:prstGeom>
          <a:noFill/>
          <a:ln w="57150" cmpd="sng">
            <a:solidFill>
              <a:srgbClr val="80FF00"/>
            </a:solidFill>
            <a:round/>
            <a:headEnd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3524250" y="2446491"/>
            <a:ext cx="14859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/>
              <a:t>Excitatory neuron</a:t>
            </a:r>
          </a:p>
        </p:txBody>
      </p: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5753100" y="3195405"/>
            <a:ext cx="129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/>
              <a:t>Inhibitory neuron</a:t>
            </a:r>
          </a:p>
        </p:txBody>
      </p:sp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3276600" y="3890730"/>
            <a:ext cx="19812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/>
              <a:t>Primary Neural Cell Body</a:t>
            </a:r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3276600" y="5791200"/>
            <a:ext cx="1981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Output </a:t>
            </a:r>
            <a:endParaRPr lang="en-US" b="1" dirty="0" smtClean="0"/>
          </a:p>
          <a:p>
            <a:pPr algn="ctr" eaLnBrk="1" hangingPunct="1"/>
            <a:r>
              <a:rPr lang="en-US" b="1" dirty="0" smtClean="0"/>
              <a:t>(</a:t>
            </a:r>
            <a:r>
              <a:rPr lang="en-US" b="1" dirty="0"/>
              <a:t>ON/OFF)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267200" y="3163887"/>
            <a:ext cx="0" cy="646113"/>
          </a:xfrm>
          <a:prstGeom prst="straightConnector1">
            <a:avLst/>
          </a:prstGeom>
          <a:noFill/>
          <a:ln w="57150" cmpd="sng">
            <a:solidFill>
              <a:srgbClr val="80FF00"/>
            </a:solidFill>
            <a:round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Elbow Connector 18"/>
          <p:cNvCxnSpPr>
            <a:cxnSpLocks noChangeShapeType="1"/>
          </p:cNvCxnSpPr>
          <p:nvPr/>
        </p:nvCxnSpPr>
        <p:spPr bwMode="auto">
          <a:xfrm rot="10800000" flipV="1">
            <a:off x="5410200" y="3947880"/>
            <a:ext cx="990600" cy="307975"/>
          </a:xfrm>
          <a:prstGeom prst="bentConnector3">
            <a:avLst>
              <a:gd name="adj1" fmla="val -2308"/>
            </a:avLst>
          </a:prstGeom>
          <a:noFill/>
          <a:ln w="57150" cmpd="sng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18"/>
          <p:cNvCxnSpPr>
            <a:cxnSpLocks noChangeShapeType="1"/>
          </p:cNvCxnSpPr>
          <p:nvPr/>
        </p:nvCxnSpPr>
        <p:spPr bwMode="auto">
          <a:xfrm>
            <a:off x="2286000" y="3947880"/>
            <a:ext cx="800100" cy="307975"/>
          </a:xfrm>
          <a:prstGeom prst="bentConnector3">
            <a:avLst>
              <a:gd name="adj1" fmla="val -3333"/>
            </a:avLst>
          </a:prstGeom>
          <a:noFill/>
          <a:ln w="57150" cmpd="sng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Elbow Connector 39"/>
          <p:cNvCxnSpPr>
            <a:cxnSpLocks noChangeShapeType="1"/>
          </p:cNvCxnSpPr>
          <p:nvPr/>
        </p:nvCxnSpPr>
        <p:spPr bwMode="auto">
          <a:xfrm flipV="1">
            <a:off x="4267200" y="3519255"/>
            <a:ext cx="2895600" cy="1535113"/>
          </a:xfrm>
          <a:prstGeom prst="bentConnector3">
            <a:avLst>
              <a:gd name="adj1" fmla="val 120526"/>
            </a:avLst>
          </a:prstGeom>
          <a:noFill/>
          <a:ln w="57150" cmpd="sng">
            <a:solidFill>
              <a:srgbClr val="80FF00"/>
            </a:solidFill>
            <a:miter lim="800000"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5" name="Elbow Connector 18454"/>
          <p:cNvCxnSpPr>
            <a:cxnSpLocks noChangeShapeType="1"/>
            <a:stCxn id="7184" idx="2"/>
          </p:cNvCxnSpPr>
          <p:nvPr/>
        </p:nvCxnSpPr>
        <p:spPr bwMode="auto">
          <a:xfrm rot="16200000" flipH="1">
            <a:off x="1028023" y="3055181"/>
            <a:ext cx="458555" cy="533400"/>
          </a:xfrm>
          <a:prstGeom prst="bentConnector2">
            <a:avLst/>
          </a:prstGeom>
          <a:noFill/>
          <a:ln w="57150">
            <a:solidFill>
              <a:srgbClr val="80FF00"/>
            </a:solidFill>
            <a:miter lim="800000"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TextBox 12"/>
          <p:cNvSpPr txBox="1">
            <a:spLocks noChangeArrowheads="1"/>
          </p:cNvSpPr>
          <p:nvPr/>
        </p:nvSpPr>
        <p:spPr bwMode="auto">
          <a:xfrm>
            <a:off x="1638300" y="3195405"/>
            <a:ext cx="129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/>
              <a:t>Inhibitory neuron</a:t>
            </a:r>
          </a:p>
        </p:txBody>
      </p:sp>
      <p:sp>
        <p:nvSpPr>
          <p:cNvPr id="7182" name="TextBox 11"/>
          <p:cNvSpPr txBox="1">
            <a:spLocks noChangeArrowheads="1"/>
          </p:cNvSpPr>
          <p:nvPr/>
        </p:nvSpPr>
        <p:spPr bwMode="auto">
          <a:xfrm>
            <a:off x="3714750" y="1371600"/>
            <a:ext cx="11049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Input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267200" y="1761428"/>
            <a:ext cx="0" cy="590550"/>
          </a:xfrm>
          <a:prstGeom prst="straightConnector1">
            <a:avLst/>
          </a:prstGeom>
          <a:noFill/>
          <a:ln w="57150" cmpd="sng">
            <a:solidFill>
              <a:schemeClr val="tx1"/>
            </a:solidFill>
            <a:round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4" name="TextBox 11"/>
          <p:cNvSpPr txBox="1">
            <a:spLocks noChangeArrowheads="1"/>
          </p:cNvSpPr>
          <p:nvPr/>
        </p:nvSpPr>
        <p:spPr bwMode="auto">
          <a:xfrm>
            <a:off x="247650" y="2446491"/>
            <a:ext cx="14859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/>
              <a:t>Excitatory neuron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86100" y="4101868"/>
            <a:ext cx="0" cy="2730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10200" y="4101868"/>
            <a:ext cx="0" cy="2730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Neuronal Control</a:t>
            </a:r>
            <a:endParaRPr lang="en-US" dirty="0"/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457200" y="1371600"/>
            <a:ext cx="11049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Input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1009650" y="1761428"/>
            <a:ext cx="0" cy="590550"/>
          </a:xfrm>
          <a:prstGeom prst="straightConnector1">
            <a:avLst/>
          </a:prstGeom>
          <a:noFill/>
          <a:ln w="57150" cmpd="sng">
            <a:solidFill>
              <a:schemeClr val="tx1"/>
            </a:solidFill>
            <a:round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41383" y="4572000"/>
            <a:ext cx="358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Feed-forward </a:t>
            </a:r>
            <a:r>
              <a:rPr lang="en-US" sz="2400" b="1" dirty="0">
                <a:solidFill>
                  <a:srgbClr val="0000FF"/>
                </a:solidFill>
              </a:rPr>
              <a:t>inhibition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38800" y="2632229"/>
            <a:ext cx="373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Feedback inhibition</a:t>
            </a:r>
          </a:p>
        </p:txBody>
      </p:sp>
    </p:spTree>
    <p:extLst>
      <p:ext uri="{BB962C8B-B14F-4D97-AF65-F5344CB8AC3E}">
        <p14:creationId xmlns:p14="http://schemas.microsoft.com/office/powerpoint/2010/main" val="18438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ea typeface="ＭＳ Ｐゴシック" pitchFamily="34" charset="-128"/>
              </a:rPr>
              <a:t>Neurons in which feedback and </a:t>
            </a:r>
            <a:br>
              <a:rPr lang="en-US" sz="3600" b="1" dirty="0" smtClean="0">
                <a:ea typeface="ＭＳ Ｐゴシック" pitchFamily="34" charset="-128"/>
              </a:rPr>
            </a:br>
            <a:r>
              <a:rPr lang="en-US" sz="3600" b="1" dirty="0" smtClean="0">
                <a:ea typeface="ＭＳ Ｐゴシック" pitchFamily="34" charset="-128"/>
              </a:rPr>
              <a:t>feed-forward control is important</a:t>
            </a:r>
            <a:endParaRPr lang="en-US" sz="3600" dirty="0" smtClean="0">
              <a:ea typeface="ＭＳ Ｐゴシック" pitchFamily="34" charset="-128"/>
            </a:endParaRPr>
          </a:p>
        </p:txBody>
      </p:sp>
      <p:pic>
        <p:nvPicPr>
          <p:cNvPr id="17411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7" t="55286" r="5283"/>
          <a:stretch/>
        </p:blipFill>
        <p:spPr bwMode="auto">
          <a:xfrm>
            <a:off x="6896630" y="2348452"/>
            <a:ext cx="2247370" cy="253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3947" r="62816" b="57042"/>
          <a:stretch/>
        </p:blipFill>
        <p:spPr bwMode="auto">
          <a:xfrm>
            <a:off x="0" y="2510060"/>
            <a:ext cx="1981095" cy="221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5" r="4180" b="53082"/>
          <a:stretch/>
        </p:blipFill>
        <p:spPr bwMode="auto">
          <a:xfrm>
            <a:off x="2057400" y="2286000"/>
            <a:ext cx="2773530" cy="265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60096" r="59403" b="6201"/>
          <a:stretch/>
        </p:blipFill>
        <p:spPr bwMode="auto">
          <a:xfrm>
            <a:off x="4800600" y="2660529"/>
            <a:ext cx="2364532" cy="19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feedback and </a:t>
            </a:r>
            <a:br>
              <a:rPr lang="en-US" dirty="0" smtClean="0"/>
            </a:br>
            <a:r>
              <a:rPr lang="en-US" dirty="0" smtClean="0"/>
              <a:t>feed-forward control?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6403" y="1625520"/>
            <a:ext cx="901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Jet Lag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35064" y="1611351"/>
            <a:ext cx="2197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Seasonal Affective </a:t>
            </a:r>
          </a:p>
          <a:p>
            <a:pPr algn="ctr"/>
            <a:r>
              <a:rPr lang="en-US" sz="2000" b="1" dirty="0" smtClean="0"/>
              <a:t>Disorder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97630" y="1611351"/>
            <a:ext cx="2095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Monday Morning </a:t>
            </a:r>
          </a:p>
          <a:p>
            <a:pPr algn="ctr"/>
            <a:r>
              <a:rPr lang="en-US" sz="2000" b="1" dirty="0" smtClean="0"/>
              <a:t>Blues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99298" y="2449551"/>
            <a:ext cx="2492302" cy="3341014"/>
            <a:chOff x="6499298" y="2449551"/>
            <a:chExt cx="2492302" cy="334101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501059" y="4191000"/>
              <a:ext cx="91078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99298" y="2449551"/>
              <a:ext cx="2492302" cy="3341014"/>
              <a:chOff x="6404280" y="2526386"/>
              <a:chExt cx="2492302" cy="3341014"/>
            </a:xfrm>
          </p:grpSpPr>
          <p:pic>
            <p:nvPicPr>
              <p:cNvPr id="1032" name="Picture 8" descr="http://www.blankcalendar.org/weekly_calendars/weekly_calendar_0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5" r="70641" b="66543"/>
              <a:stretch/>
            </p:blipFill>
            <p:spPr bwMode="auto">
              <a:xfrm>
                <a:off x="6404280" y="2526386"/>
                <a:ext cx="1444320" cy="17349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s://encrypted-tbn3.google.com/images?q=tbn:ANd9GcSNaBqaJNVxc418zo2BGzzaBNrhuEp21VZ6RnanmLpRJ7uv1LXES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3507" y="3238500"/>
                <a:ext cx="1743075" cy="2628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3200400" y="2449551"/>
            <a:ext cx="2866917" cy="3341014"/>
            <a:chOff x="3200400" y="2526386"/>
            <a:chExt cx="2866917" cy="3341014"/>
          </a:xfrm>
        </p:grpSpPr>
        <p:pic>
          <p:nvPicPr>
            <p:cNvPr id="1034" name="Picture 10" descr="https://encrypted-tbn3.google.com/images?q=tbn:ANd9GcQkfgO_6vgyc_5GOzn1T-oKjEwakgJKvDtbok-1pUUG1bROfN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00400" y="2526386"/>
              <a:ext cx="1574832" cy="158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cdnimg.visualizeus.com/thumbs/67/8c/droplet,faceless,man,raining,umbrella,window,woman-678c97b74313d2318d06912e60945eab_m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52"/>
            <a:stretch/>
          </p:blipFill>
          <p:spPr bwMode="auto">
            <a:xfrm>
              <a:off x="3923418" y="3684379"/>
              <a:ext cx="2143899" cy="2183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52400" y="2449551"/>
            <a:ext cx="2769087" cy="3341014"/>
            <a:chOff x="174159" y="2526386"/>
            <a:chExt cx="2769087" cy="3341014"/>
          </a:xfrm>
        </p:grpSpPr>
        <p:pic>
          <p:nvPicPr>
            <p:cNvPr id="1026" name="Picture 2" descr="http://img.ehowcdn.com/article-new/ehow/images/a06/b7/oi/jet-remedy-reset-internal-clock-800x8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59" y="2526386"/>
              <a:ext cx="2414439" cy="1852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dormirpr.com/sitebuilder/images/Sleep_Apnea_Man_yawning_-171x24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13" b="100000" l="0" r="100000">
                          <a14:foregroundMark x1="21053" y1="69421" x2="21053" y2="69421"/>
                          <a14:foregroundMark x1="9942" y1="83058" x2="9942" y2="83058"/>
                          <a14:foregroundMark x1="35088" y1="81405" x2="35088" y2="81405"/>
                          <a14:foregroundMark x1="30994" y1="81818" x2="30994" y2="81818"/>
                          <a14:foregroundMark x1="33333" y1="91736" x2="33333" y2="91736"/>
                          <a14:foregroundMark x1="29825" y1="86364" x2="29825" y2="86364"/>
                          <a14:foregroundMark x1="38012" y1="95455" x2="38012" y2="95455"/>
                          <a14:foregroundMark x1="43275" y1="92975" x2="43275" y2="92975"/>
                          <a14:foregroundMark x1="49708" y1="89669" x2="49708" y2="89669"/>
                          <a14:foregroundMark x1="42690" y1="75207" x2="42690" y2="75207"/>
                          <a14:foregroundMark x1="46784" y1="73140" x2="46784" y2="73140"/>
                          <a14:foregroundMark x1="34503" y1="70661" x2="34503" y2="70661"/>
                          <a14:foregroundMark x1="26316" y1="71074" x2="26316" y2="71074"/>
                          <a14:foregroundMark x1="26316" y1="74793" x2="26316" y2="74793"/>
                          <a14:foregroundMark x1="11696" y1="72314" x2="11696" y2="72314"/>
                          <a14:foregroundMark x1="8772" y1="78099" x2="8772" y2="78099"/>
                          <a14:foregroundMark x1="4678" y1="77686" x2="4678" y2="77686"/>
                          <a14:foregroundMark x1="4678" y1="81405" x2="4678" y2="81405"/>
                          <a14:foregroundMark x1="4678" y1="87190" x2="4678" y2="87190"/>
                          <a14:foregroundMark x1="4678" y1="90083" x2="4678" y2="90083"/>
                          <a14:foregroundMark x1="11696" y1="90083" x2="11696" y2="90083"/>
                          <a14:foregroundMark x1="17544" y1="87603" x2="17544" y2="87603"/>
                          <a14:foregroundMark x1="15205" y1="84298" x2="15205" y2="84298"/>
                          <a14:foregroundMark x1="21053" y1="92562" x2="21053" y2="92562"/>
                          <a14:foregroundMark x1="12865" y1="94215" x2="12865" y2="94215"/>
                          <a14:foregroundMark x1="70760" y1="84298" x2="70760" y2="84298"/>
                          <a14:foregroundMark x1="62573" y1="91736" x2="62573" y2="91736"/>
                          <a14:foregroundMark x1="54971" y1="86364" x2="54971" y2="86364"/>
                          <a14:foregroundMark x1="90643" y1="88017" x2="90643" y2="88017"/>
                          <a14:foregroundMark x1="90643" y1="80992" x2="90643" y2="80992"/>
                          <a14:foregroundMark x1="97076" y1="78099" x2="97076" y2="78099"/>
                          <a14:foregroundMark x1="97661" y1="73554" x2="97661" y2="73554"/>
                          <a14:foregroundMark x1="97076" y1="71901" x2="97076" y2="71901"/>
                          <a14:foregroundMark x1="93567" y1="72727" x2="93567" y2="72727"/>
                          <a14:foregroundMark x1="93567" y1="85950" x2="93567" y2="85950"/>
                          <a14:foregroundMark x1="95906" y1="87603" x2="95906" y2="87603"/>
                          <a14:foregroundMark x1="95906" y1="90909" x2="95906" y2="90909"/>
                          <a14:foregroundMark x1="92982" y1="93388" x2="92982" y2="93388"/>
                          <a14:foregroundMark x1="95906" y1="64463" x2="95906" y2="64463"/>
                          <a14:foregroundMark x1="94737" y1="48347" x2="94737" y2="48347"/>
                          <a14:foregroundMark x1="86550" y1="92149" x2="86550" y2="92149"/>
                          <a14:foregroundMark x1="70175" y1="96281" x2="70175" y2="96281"/>
                          <a14:foregroundMark x1="95322" y1="53719" x2="95322" y2="53719"/>
                          <a14:foregroundMark x1="98246" y1="54545" x2="98246" y2="54545"/>
                          <a14:backgroundMark x1="81871" y1="6612" x2="81871" y2="6612"/>
                          <a14:backgroundMark x1="87135" y1="14050" x2="87135" y2="14050"/>
                          <a14:backgroundMark x1="88889" y1="28099" x2="88889" y2="28099"/>
                          <a14:backgroundMark x1="93567" y1="21901" x2="93567" y2="21901"/>
                          <a14:backgroundMark x1="78363" y1="13223" x2="78363" y2="13223"/>
                          <a14:backgroundMark x1="73099" y1="9091" x2="73099" y2="9091"/>
                          <a14:backgroundMark x1="69591" y1="4132" x2="69591" y2="4132"/>
                          <a14:backgroundMark x1="94737" y1="4132" x2="94737" y2="4132"/>
                          <a14:backgroundMark x1="11696" y1="4132" x2="11696" y2="4132"/>
                          <a14:backgroundMark x1="4678" y1="4545" x2="4678" y2="4545"/>
                          <a14:backgroundMark x1="6433" y1="9091" x2="6433" y2="9091"/>
                          <a14:backgroundMark x1="2339" y1="35950" x2="2339" y2="35950"/>
                          <a14:backgroundMark x1="1754" y1="59917" x2="1754" y2="59917"/>
                          <a14:backgroundMark x1="11696" y1="58678" x2="11696" y2="58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2"/>
            <a:stretch/>
          </p:blipFill>
          <p:spPr bwMode="auto">
            <a:xfrm>
              <a:off x="1314471" y="3657135"/>
              <a:ext cx="1628775" cy="221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90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last night’s homework with a partner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Be sure you can: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Describe the how the SCN connects to the </a:t>
            </a:r>
            <a:br>
              <a:rPr lang="en-US" dirty="0" smtClean="0"/>
            </a:br>
            <a:r>
              <a:rPr lang="en-US" dirty="0" smtClean="0"/>
              <a:t>flip-flop switch (sleep-wake circuit). 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Describe how the activity of the SCN is </a:t>
            </a:r>
            <a:r>
              <a:rPr lang="en-US" smtClean="0"/>
              <a:t>regulated</a:t>
            </a:r>
            <a:r>
              <a:rPr lang="en-US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How does your body know what time it 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4351281" y="2105393"/>
            <a:ext cx="1207854" cy="1052967"/>
          </a:xfrm>
          <a:prstGeom prst="ellipse">
            <a:avLst/>
          </a:prstGeom>
          <a:solidFill>
            <a:srgbClr val="DE7CAC"/>
          </a:solidFill>
          <a:ln w="9525">
            <a:solidFill>
              <a:srgbClr val="DE7CA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13"/>
          <p:cNvSpPr>
            <a:spLocks noChangeShapeType="1"/>
          </p:cNvSpPr>
          <p:nvPr/>
        </p:nvSpPr>
        <p:spPr bwMode="auto">
          <a:xfrm rot="-2508893">
            <a:off x="5675374" y="2377204"/>
            <a:ext cx="3120" cy="1939542"/>
          </a:xfrm>
          <a:prstGeom prst="line">
            <a:avLst/>
          </a:prstGeom>
          <a:noFill/>
          <a:ln w="50800">
            <a:solidFill>
              <a:srgbClr val="DE7CAC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Oval 14"/>
          <p:cNvSpPr>
            <a:spLocks noChangeArrowheads="1"/>
          </p:cNvSpPr>
          <p:nvPr/>
        </p:nvSpPr>
        <p:spPr bwMode="auto">
          <a:xfrm>
            <a:off x="1828800" y="3932237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30" name="Oval 15"/>
          <p:cNvSpPr>
            <a:spLocks noChangeArrowheads="1"/>
          </p:cNvSpPr>
          <p:nvPr/>
        </p:nvSpPr>
        <p:spPr bwMode="auto">
          <a:xfrm>
            <a:off x="6172200" y="3932237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8" name="Line 18"/>
          <p:cNvSpPr>
            <a:spLocks noChangeShapeType="1"/>
          </p:cNvSpPr>
          <p:nvPr/>
        </p:nvSpPr>
        <p:spPr bwMode="auto">
          <a:xfrm>
            <a:off x="1981200" y="5380037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19"/>
          <p:cNvSpPr>
            <a:spLocks noChangeArrowheads="1"/>
          </p:cNvSpPr>
          <p:nvPr/>
        </p:nvSpPr>
        <p:spPr bwMode="auto">
          <a:xfrm>
            <a:off x="4191000" y="5380037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173413" y="4373562"/>
            <a:ext cx="2590800" cy="304800"/>
            <a:chOff x="1872" y="1872"/>
            <a:chExt cx="1632" cy="192"/>
          </a:xfrm>
        </p:grpSpPr>
        <p:sp>
          <p:nvSpPr>
            <p:cNvPr id="3088" name="Line 21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22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440113" y="4602162"/>
            <a:ext cx="2960687" cy="304800"/>
            <a:chOff x="1920" y="2064"/>
            <a:chExt cx="1632" cy="192"/>
          </a:xfrm>
        </p:grpSpPr>
        <p:sp>
          <p:nvSpPr>
            <p:cNvPr id="3086" name="Line 24"/>
            <p:cNvSpPr>
              <a:spLocks noChangeShapeType="1"/>
            </p:cNvSpPr>
            <p:nvPr/>
          </p:nvSpPr>
          <p:spPr bwMode="auto">
            <a:xfrm>
              <a:off x="1920" y="2160"/>
              <a:ext cx="163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25"/>
            <p:cNvSpPr>
              <a:spLocks noChangeShapeType="1"/>
            </p:cNvSpPr>
            <p:nvPr/>
          </p:nvSpPr>
          <p:spPr bwMode="auto">
            <a:xfrm>
              <a:off x="1920" y="2064"/>
              <a:ext cx="0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36932" y="4373562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334636" y="4248219"/>
            <a:ext cx="1056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 algn="ctr"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sp>
        <p:nvSpPr>
          <p:cNvPr id="308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How does the SCN connect? 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421808" y="2236857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err="1" smtClean="0">
                <a:latin typeface="+mn-lt"/>
              </a:rPr>
              <a:t>Orexin</a:t>
            </a:r>
            <a:r>
              <a:rPr lang="en-US" sz="2000" b="1" dirty="0" smtClean="0">
                <a:latin typeface="+mn-lt"/>
              </a:rPr>
              <a:t> 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6"/>
          <p:cNvGrpSpPr>
            <a:grpSpLocks/>
          </p:cNvGrpSpPr>
          <p:nvPr/>
        </p:nvGrpSpPr>
        <p:grpSpPr bwMode="auto">
          <a:xfrm rot="14568722" flipH="1">
            <a:off x="1309571" y="2596481"/>
            <a:ext cx="1587932" cy="258919"/>
            <a:chOff x="1872" y="1872"/>
            <a:chExt cx="1632" cy="192"/>
          </a:xfrm>
        </p:grpSpPr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8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8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16"/>
          <p:cNvGrpSpPr>
            <a:grpSpLocks/>
          </p:cNvGrpSpPr>
          <p:nvPr/>
        </p:nvGrpSpPr>
        <p:grpSpPr bwMode="auto">
          <a:xfrm rot="18836968" flipH="1">
            <a:off x="958158" y="2758944"/>
            <a:ext cx="1587932" cy="258919"/>
            <a:chOff x="1872" y="1872"/>
            <a:chExt cx="1632" cy="192"/>
          </a:xfrm>
        </p:grpSpPr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8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8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Line 7"/>
          <p:cNvSpPr>
            <a:spLocks noChangeShapeType="1"/>
          </p:cNvSpPr>
          <p:nvPr/>
        </p:nvSpPr>
        <p:spPr bwMode="auto">
          <a:xfrm rot="1259352">
            <a:off x="1924050" y="54102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133850" y="5410200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286250" y="1905000"/>
            <a:ext cx="1371600" cy="1371600"/>
          </a:xfrm>
          <a:prstGeom prst="ellipse">
            <a:avLst/>
          </a:prstGeom>
          <a:solidFill>
            <a:srgbClr val="DE7CAC"/>
          </a:solidFill>
          <a:ln w="9525">
            <a:solidFill>
              <a:srgbClr val="DE7CA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rot="17410042" flipH="1">
            <a:off x="4045776" y="1467996"/>
            <a:ext cx="337054" cy="65380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5867400" y="4191000"/>
            <a:ext cx="1828800" cy="1828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306298" y="4751387"/>
            <a:ext cx="1071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 algn="ctr"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1159535">
            <a:off x="3263900" y="4303713"/>
            <a:ext cx="2925763" cy="304800"/>
            <a:chOff x="1920" y="2064"/>
            <a:chExt cx="1632" cy="192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920" y="2160"/>
              <a:ext cx="16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920" y="2064"/>
              <a:ext cx="0" cy="19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2228850" y="3505200"/>
            <a:ext cx="914400" cy="9144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309018" y="3762375"/>
            <a:ext cx="75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rot="19091107">
            <a:off x="5709872" y="2384336"/>
            <a:ext cx="104778" cy="2024175"/>
          </a:xfrm>
          <a:prstGeom prst="line">
            <a:avLst/>
          </a:prstGeom>
          <a:noFill/>
          <a:ln w="76200">
            <a:solidFill>
              <a:srgbClr val="DE7CAC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438650" y="2236857"/>
            <a:ext cx="106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dirty="0" err="1" smtClean="0">
                <a:latin typeface="+mn-lt"/>
              </a:rPr>
              <a:t>Orexin</a:t>
            </a:r>
            <a:r>
              <a:rPr lang="en-US" sz="2000" b="1" dirty="0" smtClean="0">
                <a:latin typeface="+mn-lt"/>
              </a:rPr>
              <a:t> neurons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1367631" y="1884596"/>
            <a:ext cx="1371600" cy="1371600"/>
          </a:xfrm>
          <a:prstGeom prst="ellipse">
            <a:avLst/>
          </a:prstGeom>
          <a:solidFill>
            <a:srgbClr val="8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717675" y="2406472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SCN</a:t>
            </a: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240316" y="3427413"/>
            <a:ext cx="996950" cy="91440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28600" y="3581400"/>
            <a:ext cx="1019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 smtClean="0"/>
              <a:t>Pineal Gland</a:t>
            </a:r>
            <a:endParaRPr lang="en-US" b="1" dirty="0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rot="17410042" flipH="1" flipV="1">
            <a:off x="2577761" y="1666202"/>
            <a:ext cx="673774" cy="2620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134613" y="1219200"/>
            <a:ext cx="83093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500" b="1" dirty="0" smtClean="0">
                <a:latin typeface="+mn-lt"/>
              </a:rPr>
              <a:t>Light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How does the SCN connect when there is light?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17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5" grpId="0" animBg="1"/>
      <p:bldP spid="26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721447" y="4343400"/>
            <a:ext cx="0" cy="901700"/>
          </a:xfrm>
          <a:prstGeom prst="straightConnector1">
            <a:avLst/>
          </a:prstGeom>
          <a:noFill/>
          <a:ln w="50800">
            <a:solidFill>
              <a:srgbClr val="CCFFCC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Oval 12"/>
          <p:cNvSpPr>
            <a:spLocks noChangeArrowheads="1"/>
          </p:cNvSpPr>
          <p:nvPr/>
        </p:nvSpPr>
        <p:spPr bwMode="auto">
          <a:xfrm>
            <a:off x="30801" y="3198813"/>
            <a:ext cx="1414771" cy="137160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2" name="Group 16"/>
          <p:cNvGrpSpPr>
            <a:grpSpLocks/>
          </p:cNvGrpSpPr>
          <p:nvPr/>
        </p:nvGrpSpPr>
        <p:grpSpPr bwMode="auto">
          <a:xfrm rot="15043051" flipH="1">
            <a:off x="1765225" y="2941368"/>
            <a:ext cx="985478" cy="258919"/>
            <a:chOff x="1872" y="1872"/>
            <a:chExt cx="1632" cy="192"/>
          </a:xfrm>
        </p:grpSpPr>
        <p:sp>
          <p:nvSpPr>
            <p:cNvPr id="53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8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8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1367631" y="1884596"/>
            <a:ext cx="1371600" cy="1371600"/>
          </a:xfrm>
          <a:prstGeom prst="ellipse">
            <a:avLst/>
          </a:prstGeom>
          <a:solidFill>
            <a:srgbClr val="8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4" name="Group 16"/>
          <p:cNvGrpSpPr>
            <a:grpSpLocks/>
          </p:cNvGrpSpPr>
          <p:nvPr/>
        </p:nvGrpSpPr>
        <p:grpSpPr bwMode="auto">
          <a:xfrm rot="18836968" flipH="1">
            <a:off x="958158" y="2758944"/>
            <a:ext cx="1587932" cy="258919"/>
            <a:chOff x="1872" y="1872"/>
            <a:chExt cx="1632" cy="192"/>
          </a:xfrm>
        </p:grpSpPr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8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8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2014840" y="4030662"/>
            <a:ext cx="1828800" cy="1828800"/>
          </a:xfrm>
          <a:prstGeom prst="ellipse">
            <a:avLst/>
          </a:prstGeom>
          <a:solidFill>
            <a:srgbClr val="3366FF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6715196" y="3571531"/>
            <a:ext cx="955755" cy="91202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rot="-920969">
            <a:off x="2319640" y="5402262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4529440" y="5402262"/>
            <a:ext cx="990600" cy="1066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-874703">
            <a:off x="3678540" y="4254500"/>
            <a:ext cx="2878138" cy="304800"/>
            <a:chOff x="1872" y="1872"/>
            <a:chExt cx="1632" cy="192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51415" y="4725531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VLPO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679817" y="3649661"/>
            <a:ext cx="1071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Arousal</a:t>
            </a:r>
          </a:p>
          <a:p>
            <a:pPr>
              <a:defRPr/>
            </a:pPr>
            <a:r>
              <a:rPr lang="en-US" sz="2000" b="1" dirty="0" smtClean="0">
                <a:latin typeface="+mn-lt"/>
              </a:rPr>
              <a:t>neurons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40760" y="2147433"/>
            <a:ext cx="1066800" cy="944749"/>
            <a:chOff x="4440760" y="2147433"/>
            <a:chExt cx="1066800" cy="944749"/>
          </a:xfrm>
        </p:grpSpPr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4441293" y="2147433"/>
              <a:ext cx="1033761" cy="944749"/>
            </a:xfrm>
            <a:prstGeom prst="ellipse">
              <a:avLst/>
            </a:prstGeom>
            <a:solidFill>
              <a:srgbClr val="DE7CAC"/>
            </a:solidFill>
            <a:ln w="9525">
              <a:solidFill>
                <a:srgbClr val="DE7CA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440760" y="2236857"/>
              <a:ext cx="1066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b="1" dirty="0" err="1" smtClean="0">
                  <a:latin typeface="+mn-lt"/>
                </a:rPr>
                <a:t>Orexin</a:t>
              </a:r>
              <a:r>
                <a:rPr lang="en-US" sz="2000" b="1" dirty="0" smtClean="0">
                  <a:latin typeface="+mn-lt"/>
                </a:rPr>
                <a:t> neurons</a:t>
              </a:r>
            </a:p>
          </p:txBody>
        </p:sp>
      </p:grp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538217" y="2147520"/>
            <a:ext cx="1030427" cy="945683"/>
          </a:xfrm>
          <a:prstGeom prst="ellipse">
            <a:avLst/>
          </a:prstGeom>
          <a:solidFill>
            <a:srgbClr val="8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24435" y="5253038"/>
            <a:ext cx="1262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/>
              <a:t>Melatonin</a:t>
            </a: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 rot="2738387">
            <a:off x="3848287" y="1671544"/>
            <a:ext cx="764087" cy="304800"/>
            <a:chOff x="1872" y="1872"/>
            <a:chExt cx="1632" cy="192"/>
          </a:xfrm>
        </p:grpSpPr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does the SCN connect in darkness?</a:t>
            </a:r>
            <a:endParaRPr lang="en-US" sz="3200" dirty="0"/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 rot="8054045">
            <a:off x="2479554" y="1665774"/>
            <a:ext cx="795761" cy="304800"/>
            <a:chOff x="1872" y="1872"/>
            <a:chExt cx="1632" cy="192"/>
          </a:xfrm>
        </p:grpSpPr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872" y="1968"/>
              <a:ext cx="16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504" y="187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134613" y="1219200"/>
            <a:ext cx="81304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500" b="1" dirty="0" smtClean="0">
                <a:latin typeface="+mn-lt"/>
              </a:rPr>
              <a:t>Dark</a:t>
            </a: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1717675" y="2406472"/>
            <a:ext cx="67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SCN</a:t>
            </a:r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240316" y="3427413"/>
            <a:ext cx="996950" cy="91440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228600" y="3581400"/>
            <a:ext cx="1019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 smtClean="0"/>
              <a:t>Pineal Gland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07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9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3286912"/>
            <a:ext cx="1905000" cy="1260127"/>
            <a:chOff x="838200" y="2753512"/>
            <a:chExt cx="1905000" cy="1260127"/>
          </a:xfrm>
        </p:grpSpPr>
        <p:sp>
          <p:nvSpPr>
            <p:cNvPr id="11" name="Rectangle 10"/>
            <p:cNvSpPr/>
            <p:nvPr/>
          </p:nvSpPr>
          <p:spPr>
            <a:xfrm>
              <a:off x="838200" y="2753512"/>
              <a:ext cx="1905000" cy="1260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25805" y="2989140"/>
              <a:ext cx="1544456" cy="948435"/>
              <a:chOff x="1025805" y="2695799"/>
              <a:chExt cx="1544456" cy="94843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061293" y="3244124"/>
                <a:ext cx="1473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Clock Genes</a:t>
                </a:r>
                <a:endParaRPr lang="en-US" sz="2000" b="1" dirty="0"/>
              </a:p>
            </p:txBody>
          </p:sp>
          <p:pic>
            <p:nvPicPr>
              <p:cNvPr id="14" name="Picture 2" descr="http://www.lhsc.on.ca/_images/Genetics/centraldogm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3" t="16623" r="83509" b="9475"/>
              <a:stretch/>
            </p:blipFill>
            <p:spPr bwMode="auto">
              <a:xfrm rot="17079360">
                <a:off x="1559581" y="2162023"/>
                <a:ext cx="476904" cy="1544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32337" r="43568" b="50038"/>
          <a:stretch/>
        </p:blipFill>
        <p:spPr>
          <a:xfrm>
            <a:off x="1460938" y="2217683"/>
            <a:ext cx="3699177" cy="1208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the activity of the SCN controlled?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07615" y="3215868"/>
            <a:ext cx="1905000" cy="1508532"/>
            <a:chOff x="4207615" y="2682468"/>
            <a:chExt cx="1905000" cy="1508532"/>
          </a:xfrm>
        </p:grpSpPr>
        <p:sp>
          <p:nvSpPr>
            <p:cNvPr id="5" name="Rectangle 4"/>
            <p:cNvSpPr/>
            <p:nvPr/>
          </p:nvSpPr>
          <p:spPr>
            <a:xfrm>
              <a:off x="4207615" y="2682468"/>
              <a:ext cx="1905000" cy="150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315108" y="2705513"/>
              <a:ext cx="1690014" cy="1356127"/>
              <a:chOff x="4327883" y="2212117"/>
              <a:chExt cx="1690014" cy="1356127"/>
            </a:xfrm>
          </p:grpSpPr>
          <p:pic>
            <p:nvPicPr>
              <p:cNvPr id="7" name="Picture 6" descr="http://discovermagazine.com/2009/oct/03-sea-change-challenging-biology.s-central-dogma/micrornadiag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37000"/>
                        </a14:imgEffect>
                        <a14:imgEffect>
                          <a14:colorTemperature colorTemp="6375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3000" contrast="-4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61" t="22857" b="52862"/>
              <a:stretch/>
            </p:blipFill>
            <p:spPr bwMode="auto">
              <a:xfrm rot="14353057">
                <a:off x="4487809" y="2323395"/>
                <a:ext cx="1196717" cy="974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327883" y="3168134"/>
                <a:ext cx="1690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Clock Proteins</a:t>
                </a:r>
                <a:endParaRPr lang="en-US" sz="2000" b="1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7086600" y="358459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Behaviors &amp; Activity</a:t>
            </a:r>
            <a:endParaRPr lang="en-US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98079" y="3916975"/>
            <a:ext cx="1136121" cy="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2600" y="1765740"/>
            <a:ext cx="31951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ill Sans"/>
              </a:rPr>
              <a:t>Feedback Inhibition</a:t>
            </a:r>
            <a:endParaRPr lang="en-US" sz="2500" b="1" dirty="0">
              <a:latin typeface="Gill San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66303" r="43568" b="12950"/>
          <a:stretch/>
        </p:blipFill>
        <p:spPr>
          <a:xfrm>
            <a:off x="1534510" y="4547039"/>
            <a:ext cx="3625605" cy="14228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1919" y="1219200"/>
            <a:ext cx="54986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Gill Sans"/>
              </a:rPr>
              <a:t>What is this type of control called?</a:t>
            </a:r>
            <a:endParaRPr lang="en-US" sz="25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062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5412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Why do traffic lights have both green and red lights?</a:t>
            </a:r>
            <a:endParaRPr lang="en-US" dirty="0"/>
          </a:p>
        </p:txBody>
      </p:sp>
      <p:pic>
        <p:nvPicPr>
          <p:cNvPr id="1026" name="Picture 2" descr="http://www.zjgsz.com/wp-content/uploads/2011/08/TrafficLights-NewsFeature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r="67787"/>
          <a:stretch/>
        </p:blipFill>
        <p:spPr bwMode="auto">
          <a:xfrm>
            <a:off x="4827814" y="2654319"/>
            <a:ext cx="1612392" cy="32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zjgsz.com/wp-content/uploads/2011/08/TrafficLights-NewsFeature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6" t="34286"/>
          <a:stretch/>
        </p:blipFill>
        <p:spPr bwMode="auto">
          <a:xfrm>
            <a:off x="2667000" y="2654319"/>
            <a:ext cx="1752600" cy="32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Model of </a:t>
            </a:r>
            <a:br>
              <a:rPr lang="en-US" dirty="0" smtClean="0"/>
            </a:br>
            <a:r>
              <a:rPr lang="en-US" dirty="0" smtClean="0"/>
              <a:t>Neuronal Control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267200" y="4633680"/>
            <a:ext cx="0" cy="1081320"/>
          </a:xfrm>
          <a:prstGeom prst="straightConnector1">
            <a:avLst/>
          </a:prstGeom>
          <a:noFill/>
          <a:ln w="57150" cmpd="sng">
            <a:solidFill>
              <a:srgbClr val="80FF00"/>
            </a:solidFill>
            <a:round/>
            <a:headEnd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3524250" y="2446491"/>
            <a:ext cx="14859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Excitatory </a:t>
            </a:r>
            <a:r>
              <a:rPr lang="en-US" b="1" dirty="0" smtClean="0"/>
              <a:t>neuron (1)</a:t>
            </a:r>
            <a:endParaRPr lang="en-US" b="1" dirty="0"/>
          </a:p>
        </p:txBody>
      </p: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5753100" y="3195405"/>
            <a:ext cx="14097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Inhibitory </a:t>
            </a:r>
            <a:r>
              <a:rPr lang="en-US" b="1" dirty="0" smtClean="0"/>
              <a:t>neuron (1)</a:t>
            </a:r>
            <a:endParaRPr lang="en-US" b="1" dirty="0"/>
          </a:p>
        </p:txBody>
      </p:sp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3276600" y="3890730"/>
            <a:ext cx="19812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Primary Neural Cell </a:t>
            </a:r>
            <a:r>
              <a:rPr lang="en-US" b="1" dirty="0" smtClean="0"/>
              <a:t>Body</a:t>
            </a:r>
            <a:endParaRPr lang="en-US" b="1" dirty="0"/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3276600" y="5791200"/>
            <a:ext cx="1981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Output </a:t>
            </a:r>
            <a:endParaRPr lang="en-US" b="1" dirty="0" smtClean="0"/>
          </a:p>
          <a:p>
            <a:pPr algn="ctr" eaLnBrk="1" hangingPunct="1"/>
            <a:r>
              <a:rPr lang="en-US" b="1" dirty="0" smtClean="0"/>
              <a:t>(</a:t>
            </a:r>
            <a:r>
              <a:rPr lang="en-US" b="1" dirty="0"/>
              <a:t>ON/OFF)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267200" y="3163887"/>
            <a:ext cx="0" cy="646113"/>
          </a:xfrm>
          <a:prstGeom prst="straightConnector1">
            <a:avLst/>
          </a:prstGeom>
          <a:noFill/>
          <a:ln w="57150" cmpd="sng">
            <a:solidFill>
              <a:srgbClr val="80FF00"/>
            </a:solidFill>
            <a:round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Elbow Connector 18"/>
          <p:cNvCxnSpPr>
            <a:cxnSpLocks noChangeShapeType="1"/>
          </p:cNvCxnSpPr>
          <p:nvPr/>
        </p:nvCxnSpPr>
        <p:spPr bwMode="auto">
          <a:xfrm rot="10800000" flipV="1">
            <a:off x="5410200" y="3947880"/>
            <a:ext cx="990600" cy="307975"/>
          </a:xfrm>
          <a:prstGeom prst="bentConnector3">
            <a:avLst>
              <a:gd name="adj1" fmla="val -2308"/>
            </a:avLst>
          </a:prstGeom>
          <a:noFill/>
          <a:ln w="57150" cmpd="sng">
            <a:solidFill>
              <a:srgbClr val="FF0000"/>
            </a:solidFill>
            <a:miter lim="800000"/>
            <a:headEnd/>
            <a:tailEnd type="non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Elbow Connector 39"/>
          <p:cNvCxnSpPr>
            <a:cxnSpLocks noChangeShapeType="1"/>
          </p:cNvCxnSpPr>
          <p:nvPr/>
        </p:nvCxnSpPr>
        <p:spPr bwMode="auto">
          <a:xfrm flipV="1">
            <a:off x="4267200" y="3519255"/>
            <a:ext cx="2895600" cy="1535113"/>
          </a:xfrm>
          <a:prstGeom prst="bentConnector3">
            <a:avLst>
              <a:gd name="adj1" fmla="val 120526"/>
            </a:avLst>
          </a:prstGeom>
          <a:noFill/>
          <a:ln w="57150" cmpd="sng">
            <a:solidFill>
              <a:srgbClr val="80FF00"/>
            </a:solidFill>
            <a:miter lim="800000"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2" name="TextBox 11"/>
          <p:cNvSpPr txBox="1">
            <a:spLocks noChangeArrowheads="1"/>
          </p:cNvSpPr>
          <p:nvPr/>
        </p:nvSpPr>
        <p:spPr bwMode="auto">
          <a:xfrm>
            <a:off x="3714750" y="1371600"/>
            <a:ext cx="11049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/>
              <a:t>Input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267200" y="1761428"/>
            <a:ext cx="0" cy="590550"/>
          </a:xfrm>
          <a:prstGeom prst="straightConnector1">
            <a:avLst/>
          </a:prstGeom>
          <a:noFill/>
          <a:ln w="57150" cmpd="sng">
            <a:solidFill>
              <a:schemeClr val="tx1"/>
            </a:solidFill>
            <a:round/>
            <a:headEnd type="none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/>
          <p:nvPr/>
        </p:nvCxnSpPr>
        <p:spPr>
          <a:xfrm>
            <a:off x="5410200" y="4101868"/>
            <a:ext cx="0" cy="2730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25"/>
          <p:cNvSpPr txBox="1">
            <a:spLocks noChangeArrowheads="1"/>
          </p:cNvSpPr>
          <p:nvPr/>
        </p:nvSpPr>
        <p:spPr bwMode="auto">
          <a:xfrm>
            <a:off x="5649256" y="1718127"/>
            <a:ext cx="3459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What is this type of inhibition called?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Model 1</a:t>
            </a:r>
            <a:endParaRPr lang="en-US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5638800" y="2632229"/>
            <a:ext cx="373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Feedback inhibition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302</Words>
  <Application>Microsoft Office PowerPoint</Application>
  <PresentationFormat>On-screen Show (4:3)</PresentationFormat>
  <Paragraphs>90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Neurological Disorders Lesson 4.5 </vt:lpstr>
      <vt:lpstr>Do Now:</vt:lpstr>
      <vt:lpstr>How does the SCN connect? </vt:lpstr>
      <vt:lpstr>How does the SCN connect when there is light?</vt:lpstr>
      <vt:lpstr>How does the SCN connect in darkness?</vt:lpstr>
      <vt:lpstr>How is the activity of the SCN controlled?</vt:lpstr>
      <vt:lpstr>Why do traffic lights have both green and red lights?</vt:lpstr>
      <vt:lpstr>Student Model of  Neuronal Control</vt:lpstr>
      <vt:lpstr>Student Model 1</vt:lpstr>
      <vt:lpstr>Student Model 2</vt:lpstr>
      <vt:lpstr>Neuronal Control</vt:lpstr>
      <vt:lpstr>Neurons in which feedback and  feed-forward control is important</vt:lpstr>
      <vt:lpstr>Why do we need feedback and  feed-forward control?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 In the Brain</dc:title>
  <dc:creator>KatieJeff</dc:creator>
  <cp:lastModifiedBy>Eagle</cp:lastModifiedBy>
  <cp:revision>87</cp:revision>
  <dcterms:created xsi:type="dcterms:W3CDTF">2012-02-13T17:58:33Z</dcterms:created>
  <dcterms:modified xsi:type="dcterms:W3CDTF">2018-11-15T16:26:26Z</dcterms:modified>
</cp:coreProperties>
</file>